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2" r:id="rId1"/>
  </p:sldMasterIdLst>
  <p:notesMasterIdLst>
    <p:notesMasterId r:id="rId27"/>
  </p:notesMasterIdLst>
  <p:sldIdLst>
    <p:sldId id="350" r:id="rId2"/>
    <p:sldId id="346" r:id="rId3"/>
    <p:sldId id="336" r:id="rId4"/>
    <p:sldId id="314" r:id="rId5"/>
    <p:sldId id="348" r:id="rId6"/>
    <p:sldId id="339" r:id="rId7"/>
    <p:sldId id="351" r:id="rId8"/>
    <p:sldId id="349" r:id="rId9"/>
    <p:sldId id="320" r:id="rId10"/>
    <p:sldId id="371" r:id="rId11"/>
    <p:sldId id="321" r:id="rId12"/>
    <p:sldId id="322" r:id="rId13"/>
    <p:sldId id="323" r:id="rId14"/>
    <p:sldId id="352" r:id="rId15"/>
    <p:sldId id="359" r:id="rId16"/>
    <p:sldId id="353" r:id="rId17"/>
    <p:sldId id="354" r:id="rId18"/>
    <p:sldId id="327" r:id="rId19"/>
    <p:sldId id="366" r:id="rId20"/>
    <p:sldId id="368" r:id="rId21"/>
    <p:sldId id="355" r:id="rId22"/>
    <p:sldId id="369" r:id="rId23"/>
    <p:sldId id="356" r:id="rId24"/>
    <p:sldId id="334" r:id="rId25"/>
    <p:sldId id="370" r:id="rId26"/>
  </p:sldIdLst>
  <p:sldSz cx="9144000" cy="6858000" type="screen4x3"/>
  <p:notesSz cx="6797675" cy="987425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FF"/>
    <a:srgbClr val="CCFFCC"/>
    <a:srgbClr val="FF7C80"/>
    <a:srgbClr val="CC0000"/>
    <a:srgbClr val="8D47F3"/>
    <a:srgbClr val="CC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2277" autoAdjust="0"/>
  </p:normalViewPr>
  <p:slideViewPr>
    <p:cSldViewPr>
      <p:cViewPr varScale="1">
        <p:scale>
          <a:sx n="76" d="100"/>
          <a:sy n="76" d="100"/>
        </p:scale>
        <p:origin x="18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5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27.1</c:v>
                </c:pt>
                <c:pt idx="1">
                  <c:v>41.1</c:v>
                </c:pt>
                <c:pt idx="2">
                  <c:v>0.6</c:v>
                </c:pt>
                <c:pt idx="3">
                  <c:v>31.2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27567F-CBDB-46CF-B80C-F6CE4EF1F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7567F-CBDB-46CF-B80C-F6CE4EF1F18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6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7567F-CBDB-46CF-B80C-F6CE4EF1F18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8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938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7567F-CBDB-46CF-B80C-F6CE4EF1F18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5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7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4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9AA0-336F-4DE3-A392-E40A58B85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5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25B8-932D-4B2E-8376-699411752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4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1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1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1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7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7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0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21.02.2023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362" y="1200151"/>
            <a:ext cx="8229600" cy="8572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700" dirty="0"/>
              <a:t>ОТЧЕТ ОБ ИСПОЛНЕНИИ БЮДЖЕТА ЗА </a:t>
            </a:r>
            <a:r>
              <a:rPr lang="ru-RU" sz="2700" dirty="0" smtClean="0"/>
              <a:t>2022 ГОД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5"/>
          </a:xfrm>
          <a:solidFill>
            <a:srgbClr val="00FFFF"/>
          </a:solidFill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Администрация муниципального образования поселок Уршельский (сельское поселение) Гусь-Хрустального района Владимирской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подразделу </a:t>
            </a:r>
            <a:r>
              <a:rPr lang="x-none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 «Другие общегосударственные вопросы»</a:t>
            </a: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расход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ы осуществлены</a:t>
            </a: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сумме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3 803 974,71 </a:t>
            </a: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руб.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99,4</a:t>
            </a: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от плана,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46,9</a:t>
            </a: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от общего объема расходов на раздел 0100)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 основном направлено на обеспечение деятельности администрации (заработная плата с начислениями сотрудников организационного отдела (2,5 ставки) и обслуживающего персонала по администрации (5,83 ставки), услуги связи, коммунальные услуги и прочие расходы на функционирование администрации)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25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/>
          </p:cNvSpPr>
          <p:nvPr>
            <p:ph type="title"/>
          </p:nvPr>
        </p:nvSpPr>
        <p:spPr bwMode="auto">
          <a:xfrm>
            <a:off x="2743200" y="304800"/>
            <a:ext cx="6019800" cy="3048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</a:t>
            </a:r>
            <a:r>
              <a:rPr lang="ru-RU" sz="20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оборона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2590800" y="762000"/>
            <a:ext cx="6248400" cy="5638800"/>
          </a:xfr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разделу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0200 «Национальная оборона»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в 2022 году бюджетные назначения исполнены в сумме 253 100,00 руб. (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100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% от плана, 107,1% к уровню 2021 года) на осуществление первичного воинского учета на территориях, где отсутствуют военные комиссариаты за счет субвенции из областного бюджета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заработная плата с начислениями составила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228,9тыс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руб.;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оплата услуг связи – 5,8 тыс. руб.;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транспортные услуги по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наёму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транспорта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-5,5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руб.;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оплата коммунальных услуг в сумме 9,3 тыс. руб.;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Прочие расходы– 3,6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руб.;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000" i="1" dirty="0" smtClean="0"/>
          </a:p>
          <a:p>
            <a:pPr algn="just">
              <a:lnSpc>
                <a:spcPct val="80000"/>
              </a:lnSpc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2286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915400" cy="6096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Национальная безопасность и правоохранительная деятельность</a:t>
            </a:r>
            <a:r>
              <a:rPr lang="ru-RU" sz="3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2647950" y="762000"/>
            <a:ext cx="6267450" cy="5943599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Расходы п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 разделу </a:t>
            </a: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0300 «Национальная безопасность и правоохранительная деятельность»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в 20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22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году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составили 136 525,78 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руб.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(100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% от плана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на 53% или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154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084,62 руб. ниже уровня 2021 года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и осуществлены в рамках муниципальной программы «Обеспечение пожарной безопасности на территории муниципального образования поселок Уршельский (сельское поселение) на 2019-2023 годы» на создание минерализованных полос прилегающей территории.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2495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 экономика</a:t>
            </a:r>
            <a:endParaRPr lang="ru-RU" sz="380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2057400" y="685800"/>
            <a:ext cx="7086600" cy="60198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	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000" i="1" dirty="0"/>
              <a:t>По разделу 0400 «Национальная экономика» в </a:t>
            </a:r>
            <a:r>
              <a:rPr lang="ru-RU" sz="2000" i="1" dirty="0" smtClean="0"/>
              <a:t>2022 </a:t>
            </a:r>
            <a:r>
              <a:rPr lang="ru-RU" sz="2000" i="1" dirty="0"/>
              <a:t>году </a:t>
            </a:r>
            <a:r>
              <a:rPr lang="ru-RU" sz="2000" i="1" dirty="0" smtClean="0"/>
              <a:t>расходы не осуществлялись.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Жилищное хозяйство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914400"/>
            <a:ext cx="8305799" cy="5257800"/>
          </a:xfrm>
          <a:solidFill>
            <a:srgbClr val="FF99FF"/>
          </a:solidFill>
        </p:spPr>
        <p:txBody>
          <a:bodyPr>
            <a:normAutofit/>
          </a:bodyPr>
          <a:lstStyle/>
          <a:p>
            <a:endParaRPr lang="ru-RU" sz="4800" i="1" dirty="0" smtClean="0"/>
          </a:p>
          <a:p>
            <a:endParaRPr lang="ru-RU" sz="4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8486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Неисполненные бюджетные назначения сложились в сумме 6 882 682,90 руб. по </a:t>
            </a:r>
            <a:r>
              <a:rPr lang="ru-RU" dirty="0" smtClean="0"/>
              <a:t>муниципальной </a:t>
            </a:r>
            <a:r>
              <a:rPr lang="ru-RU" dirty="0"/>
              <a:t>программе «Обеспечение устойчивого сокращения непригодного для </a:t>
            </a:r>
            <a:r>
              <a:rPr lang="ru-RU" dirty="0" smtClean="0"/>
              <a:t>проживания </a:t>
            </a:r>
            <a:r>
              <a:rPr lang="ru-RU" dirty="0"/>
              <a:t>жилищного фонда муниципального образования поселок Уршельский на 2018-2023 годы», что обусловлено поздним доведение (перераспределение) денежных средств из </a:t>
            </a:r>
            <a:r>
              <a:rPr lang="ru-RU" dirty="0" smtClean="0"/>
              <a:t>областного </a:t>
            </a:r>
            <a:r>
              <a:rPr lang="ru-RU" dirty="0"/>
              <a:t>бюджета в сумме 4 418 600,00 руб. и поздним заключением контракта от 30.12.2022 года на приобретение однокомнатной квартиры в новом многоквартирном доме в </a:t>
            </a:r>
            <a:r>
              <a:rPr lang="ru-RU" dirty="0" smtClean="0"/>
              <a:t>собственность </a:t>
            </a:r>
            <a:r>
              <a:rPr lang="ru-RU" dirty="0"/>
              <a:t>муниципального образования поселок Уршельский (сельское поселение) Гусь-Хрустального района Владимирской области (Владимирская область, Гусь-Хрустальный район, п. Уршельский, ул. Театральная, д. 51, кв. 23) на сумму 1 955 779,50 руб.</a:t>
            </a:r>
          </a:p>
        </p:txBody>
      </p:sp>
    </p:spTree>
    <p:extLst>
      <p:ext uri="{BB962C8B-B14F-4D97-AF65-F5344CB8AC3E}">
        <p14:creationId xmlns:p14="http://schemas.microsoft.com/office/powerpoint/2010/main" val="29949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Коммунальное хозяйство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разделу 0502 «Коммунальное хозяйство» расходы не осуществлялись.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Благоустройство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подразделу 03 «Благоустройство» расходы составили 3 028 200,43 руб. (97,7% от плана, 6,2% от общего объема расходов на раздел 0500) и осуществлены в рамках двух   </a:t>
            </a:r>
            <a:r>
              <a:rPr lang="ru-RU" dirty="0" smtClean="0"/>
              <a:t>муниципальных </a:t>
            </a:r>
            <a:r>
              <a:rPr lang="ru-RU" dirty="0"/>
              <a:t>программ:</a:t>
            </a:r>
          </a:p>
          <a:p>
            <a:r>
              <a:rPr lang="ru-RU" dirty="0"/>
              <a:t> – «Благоустройство территории в муниципальном образовании поселок Уршельский в 2019 - 2023 годах» в сумме 1 986 086,43 руб., в том числе на:</a:t>
            </a:r>
          </a:p>
          <a:p>
            <a:r>
              <a:rPr lang="ru-RU" dirty="0"/>
              <a:t>- уборку территории муниципального образования п. Уршельский, расчистку </a:t>
            </a:r>
            <a:r>
              <a:rPr lang="ru-RU" dirty="0" smtClean="0"/>
              <a:t>контейнерных </a:t>
            </a:r>
            <a:r>
              <a:rPr lang="ru-RU" dirty="0"/>
              <a:t>площадок – 261 177,12 рублей;</a:t>
            </a:r>
          </a:p>
          <a:p>
            <a:r>
              <a:rPr lang="ru-RU" dirty="0"/>
              <a:t> - спиливание аварийных деревьев -77 000,00 рублей;</a:t>
            </a:r>
          </a:p>
          <a:p>
            <a:r>
              <a:rPr lang="ru-RU" dirty="0"/>
              <a:t> - </a:t>
            </a:r>
            <a:r>
              <a:rPr lang="ru-RU" dirty="0" err="1"/>
              <a:t>окос</a:t>
            </a:r>
            <a:r>
              <a:rPr lang="ru-RU" dirty="0"/>
              <a:t> травы – 41 793,20 рублей;</a:t>
            </a:r>
          </a:p>
          <a:p>
            <a:r>
              <a:rPr lang="ru-RU" dirty="0"/>
              <a:t> - содержание и ремонт системы уличного освещения – 1 359 048,06 рублей;</a:t>
            </a:r>
          </a:p>
          <a:p>
            <a:r>
              <a:rPr lang="ru-RU" dirty="0"/>
              <a:t> - ремонт и содержание контейнерных площадок – 111 083,20 рублей;</a:t>
            </a:r>
          </a:p>
          <a:p>
            <a:r>
              <a:rPr lang="ru-RU" dirty="0"/>
              <a:t> - содержание мест захоронения – 135 984,85 рублей.</a:t>
            </a:r>
          </a:p>
          <a:p>
            <a:r>
              <a:rPr lang="ru-RU" dirty="0"/>
              <a:t>- «Энергосбережение и повышение энергетической эффективности на территории муниципального образования поселок Уршельский на 2019-2023 годы» в сумме 1 402 114,00 руб. на замену устаревших светильников на новые энергосберегающие.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080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400" b="1" i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125538"/>
            <a:ext cx="8229600" cy="5122862"/>
          </a:xfrm>
          <a:solidFill>
            <a:srgbClr val="CCFFCC"/>
          </a:solidFill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ru-RU" sz="1500" dirty="0" smtClean="0">
                <a:latin typeface="Times New Roman" pitchFamily="18" charset="0"/>
              </a:rPr>
              <a:t>      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по разделу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0800 «Культура, кинематография»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году исполнены в сумме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11 805,7тыс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руб.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(98,1%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плана,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60,3%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уровню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года).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2843337"/>
            <a:ext cx="3124200" cy="2469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3352800" cy="27290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781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3400" y="304800"/>
            <a:ext cx="8229600" cy="58975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 подразделу 01 «Культура» расходы исполнены в сумме 5 626 697,06 руб. (98,1% от плана, 47,7% от общего объема расходов на подраздел 0800) и направлены на обеспечение деятельности муниципального казенного учреждения культуры «</a:t>
            </a:r>
            <a:r>
              <a:rPr lang="ru-RU" dirty="0" err="1"/>
              <a:t>Уршельское</a:t>
            </a:r>
            <a:r>
              <a:rPr lang="ru-RU" dirty="0"/>
              <a:t> </a:t>
            </a:r>
            <a:r>
              <a:rPr lang="ru-RU" dirty="0" smtClean="0"/>
              <a:t>централизованное </a:t>
            </a:r>
            <a:r>
              <a:rPr lang="ru-RU" dirty="0"/>
              <a:t>клубное объединение» в рамках муниципальной программы «Сохранение и развитие сферы культуры муниципального образования поселок Уршельский на 2021 – 2025 годы» в сумме 5 549 297,06 руб. в том числе:</a:t>
            </a:r>
          </a:p>
          <a:p>
            <a:r>
              <a:rPr lang="ru-RU" dirty="0"/>
              <a:t>-  Повышение оплаты труда работников бюджетной сферы в соответствии с указами Президента Российской Федерации от 7 мая 2012 года № 597, от 1 июня 2012 года № 761 – 448 654,81 рублей;</a:t>
            </a:r>
          </a:p>
          <a:p>
            <a:r>
              <a:rPr lang="ru-RU" dirty="0"/>
              <a:t>- Расходы на обеспечение деятельности (оказания услуг) МКУ </a:t>
            </a:r>
            <a:r>
              <a:rPr lang="ru-RU" dirty="0" err="1"/>
              <a:t>Уршельское</a:t>
            </a:r>
            <a:r>
              <a:rPr lang="ru-RU" dirty="0"/>
              <a:t> ЦКО (</a:t>
            </a:r>
            <a:r>
              <a:rPr lang="ru-RU" dirty="0" smtClean="0"/>
              <a:t>заработная </a:t>
            </a:r>
            <a:r>
              <a:rPr lang="ru-RU" dirty="0"/>
              <a:t>плата с начислениями работникам, услуги связи, транспортные услуги, </a:t>
            </a:r>
            <a:r>
              <a:rPr lang="ru-RU" dirty="0" smtClean="0"/>
              <a:t>коммунальные </a:t>
            </a:r>
            <a:r>
              <a:rPr lang="ru-RU" dirty="0"/>
              <a:t>услуги, налоги и прочие расходы на функционирование Уршельского ЦКО) – 4 441 748,69 рублей;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9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33400"/>
            <a:ext cx="8147248" cy="2895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Инф</a:t>
            </a:r>
            <a:r>
              <a:rPr lang="ru-RU" b="1" dirty="0" smtClean="0">
                <a:solidFill>
                  <a:schemeClr val="accent1"/>
                </a:solidFill>
              </a:rPr>
              <a:t>ормация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об исполнении </a:t>
            </a:r>
            <a:r>
              <a:rPr lang="ru-RU" dirty="0" smtClean="0">
                <a:solidFill>
                  <a:schemeClr val="accent1"/>
                </a:solidFill>
              </a:rPr>
              <a:t>бюджета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за 2022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23528" y="2708920"/>
            <a:ext cx="2808312" cy="115212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Исполнен по доходам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81000" y="3962400"/>
            <a:ext cx="2880320" cy="122413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Исполнен по расходам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5301208"/>
            <a:ext cx="2880320" cy="115212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Дефицит  бюджета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29000" y="2895600"/>
            <a:ext cx="3528392" cy="864096"/>
          </a:xfrm>
          <a:prstGeom prst="ellipse">
            <a:avLst/>
          </a:prstGeom>
          <a:solidFill>
            <a:srgbClr val="8D47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67 544,4 тыс. рублей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29000" y="4002571"/>
            <a:ext cx="3505200" cy="10801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69 532,8 тыс. рублей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420533" y="5445224"/>
            <a:ext cx="3505200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1 988,4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458200" cy="4678363"/>
          </a:xfrm>
        </p:spPr>
        <p:txBody>
          <a:bodyPr/>
          <a:lstStyle/>
          <a:p>
            <a:r>
              <a:rPr lang="ru-RU" dirty="0"/>
              <a:t>По подразделу 04 «Другие вопросы в области культуры, кинематографии» расходы составили 6 179 058,04 руб. (99,6% от плана, 52,3% от общего объема расходов на подраздел 0800) и направлены на выплаты заработной платы с начислениями персоналу по </a:t>
            </a:r>
            <a:r>
              <a:rPr lang="ru-RU" dirty="0" smtClean="0"/>
              <a:t>хозяйственному </a:t>
            </a:r>
            <a:r>
              <a:rPr lang="ru-RU" dirty="0"/>
              <a:t>обслуживанию (3 726 876,63 руб.) и на обеспечение деятельности </a:t>
            </a:r>
            <a:r>
              <a:rPr lang="ru-RU" dirty="0" smtClean="0"/>
              <a:t>централизованной </a:t>
            </a:r>
            <a:r>
              <a:rPr lang="ru-RU" dirty="0"/>
              <a:t>бухгалтерии (2 452 181,41 руб.) в рамках непрограммных </a:t>
            </a:r>
            <a:r>
              <a:rPr lang="ru-RU" dirty="0" smtClean="0"/>
              <a:t>расходов.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6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152400"/>
            <a:ext cx="5943600" cy="1219200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ru-RU" b="1" dirty="0" smtClean="0"/>
              <a:t>Социальная политика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09600" y="1447800"/>
            <a:ext cx="8153400" cy="42672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indent="450215" algn="just">
              <a:lnSpc>
                <a:spcPct val="97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Бюджетные обязательства по разделу 1000 «Социальная политика» в 2022 году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исполнены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сумме 440 386,70 руб. (100% от плана, свыше 200% к уровню 2021 года).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подразделу 01 «Пенсионное обеспечение» расходы составили 182 186,70 руб. (100% от плана, 41,4% от общего объема расходов на подраздел 1000) и направлены на вы-платы пенсий за выслугу лет лицам, замещавшим должности муниципальной службы и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муниципальные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должности в органах местного самоуправления.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разделу 03 «Социальное обеспечение населения» расходы исполнены в сумме 258 200,00 руб. (100% от плана, 58,6% от общего объема расходов на подраздел 1000) и направлены на компенсация расходов связанных с оказанием банных (помывочных) услуг льготной категории населения и материальную помощь гражданам, пострадавшим от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  <a:tabLst>
                <a:tab pos="685800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   ФИЗИЧЕСКАЯ КУЛЬТУРА И 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762000" y="1295401"/>
            <a:ext cx="7696200" cy="1295400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009DD9"/>
              </a:buClr>
            </a:pPr>
            <a:r>
              <a:rPr lang="ru-RU" sz="1500" b="1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</a:rPr>
              <a:t>Расходы по разделу 1100 «Физическая культура и спорт» в 2022 году составили 12 500,00 руб. (100% от плана, на 19,4% или 3 000,00 руб. ниже уровня 2021 года) </a:t>
            </a:r>
            <a:r>
              <a:rPr lang="ru-RU" sz="1500" b="1" dirty="0" smtClean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</a:rPr>
              <a:t>направлены </a:t>
            </a:r>
            <a:r>
              <a:rPr lang="ru-RU" sz="1500" b="1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</a:rPr>
              <a:t>на проведение мероприятий по спорту.</a:t>
            </a:r>
            <a:r>
              <a:rPr lang="ru-RU" sz="1500" dirty="0">
                <a:solidFill>
                  <a:prstClr val="black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007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6800" y="609600"/>
            <a:ext cx="67818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Средства массовой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066800" y="1981200"/>
            <a:ext cx="6781800" cy="31242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разделу 1200 «Средства массовой информации» в 2022 году расходы составили 22 174,19 руб. (100% от плана, 117,5% к уровню 2021 года) и направлены на изготовление газеты «Мещерские вести».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29" y="304800"/>
            <a:ext cx="904187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1999" y="457200"/>
            <a:ext cx="792480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Администрация муниципального образования поселок Уршельский (сельское поселение) Гусь-Хрустального района Владимирской области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601554 Владимирская область, Гусь-Хрустальный район,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п. Уршельский, ул.Вознесенского,3а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E-mail </a:t>
            </a:r>
            <a:r>
              <a:rPr lang="en-US" dirty="0" smtClean="0"/>
              <a:t>admursh@mail.ru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тел. 8(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49241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58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121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58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123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58-130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Глава администрации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Ивлиева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Татьяна Сергеевна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График работы :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ср,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чт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 8:30 до 17:00;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пт. с 8:30 до 15:30  перерыв 12:00 до 13:00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8sbmbpgfhp5anu0eyc.xn--p1ai/tinybrowser/images/photo/slayder/_full/_p_f.jpg"/>
          <p:cNvPicPr>
            <a:picLocks noGrp="1" noChangeAspect="1" noChangeArrowheads="1"/>
          </p:cNvPicPr>
          <p:nvPr>
            <p:ph type="tbl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29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53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3196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</a:rPr>
              <a:t>Реализация  утвержденных  администрацией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поселка Уршельский  (сельское поселение) Гусь-Хрустального района Владимирской области основных  направлений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бюджетной и налоговой политики в 2022 году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457199" y="1752600"/>
            <a:ext cx="2962275" cy="1008062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Направления бюджетной</a:t>
            </a:r>
          </a:p>
          <a:p>
            <a:pPr algn="ctr"/>
            <a:r>
              <a:rPr lang="ru-RU" dirty="0"/>
              <a:t>политики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3429000" y="1752600"/>
            <a:ext cx="5715000" cy="1008062"/>
          </a:xfrm>
          <a:prstGeom prst="flowChartAlternateProcess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Результаты исполнения по бюджету </a:t>
            </a:r>
          </a:p>
          <a:p>
            <a:pPr algn="ctr"/>
            <a:r>
              <a:rPr lang="ru-RU" dirty="0" smtClean="0"/>
              <a:t>муниципального образования поселок Уршельский</a:t>
            </a:r>
            <a:endParaRPr lang="ru-RU" dirty="0"/>
          </a:p>
          <a:p>
            <a:pPr algn="ctr"/>
            <a:r>
              <a:rPr lang="ru-RU" dirty="0" smtClean="0"/>
              <a:t>(сельского поселения)</a:t>
            </a:r>
            <a:endParaRPr lang="ru-RU" dirty="0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1692275" y="2781300"/>
            <a:ext cx="936625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5867400" y="2781300"/>
            <a:ext cx="1008063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457199" y="3500438"/>
            <a:ext cx="2890839" cy="3097212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Наращивание налогового</a:t>
            </a:r>
          </a:p>
          <a:p>
            <a:pPr algn="ctr"/>
            <a:r>
              <a:rPr lang="ru-RU" dirty="0"/>
              <a:t>потенциала поселения </a:t>
            </a: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3419475" y="3500439"/>
            <a:ext cx="5648325" cy="3168650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Собственные налоговые и неналоговые доходы</a:t>
            </a:r>
          </a:p>
          <a:p>
            <a:pPr algn="ctr"/>
            <a:r>
              <a:rPr lang="ru-RU" dirty="0"/>
              <a:t>поселения </a:t>
            </a:r>
            <a:r>
              <a:rPr lang="ru-RU" dirty="0" smtClean="0"/>
              <a:t>исполнены </a:t>
            </a:r>
            <a:r>
              <a:rPr lang="ru-RU" dirty="0"/>
              <a:t>в сумме</a:t>
            </a:r>
          </a:p>
          <a:p>
            <a:pPr algn="ctr"/>
            <a:r>
              <a:rPr lang="ru-RU" dirty="0" smtClean="0"/>
              <a:t>15 478,8 тыс</a:t>
            </a:r>
            <a:r>
              <a:rPr lang="ru-RU" dirty="0"/>
              <a:t>. рублей или </a:t>
            </a:r>
            <a:r>
              <a:rPr lang="ru-RU" dirty="0" smtClean="0"/>
              <a:t>88,6 % </a:t>
            </a:r>
            <a:r>
              <a:rPr lang="ru-RU" dirty="0"/>
              <a:t>к </a:t>
            </a:r>
            <a:r>
              <a:rPr lang="ru-RU" dirty="0" smtClean="0"/>
              <a:t>годовому плану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Полученный объем </a:t>
            </a:r>
            <a:r>
              <a:rPr lang="ru-RU" dirty="0" smtClean="0"/>
              <a:t>выше</a:t>
            </a:r>
            <a:endParaRPr lang="ru-RU" dirty="0"/>
          </a:p>
          <a:p>
            <a:pPr algn="ctr"/>
            <a:r>
              <a:rPr lang="ru-RU" dirty="0" smtClean="0"/>
              <a:t>уровня 2021 </a:t>
            </a:r>
            <a:r>
              <a:rPr lang="ru-RU" dirty="0"/>
              <a:t>года на </a:t>
            </a:r>
            <a:r>
              <a:rPr lang="ru-RU" dirty="0" smtClean="0"/>
              <a:t>7 472,3 тыс</a:t>
            </a:r>
            <a:r>
              <a:rPr lang="ru-RU" dirty="0"/>
              <a:t>. </a:t>
            </a:r>
            <a:r>
              <a:rPr lang="ru-RU" dirty="0" smtClean="0"/>
              <a:t>рублей.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305800" cy="13081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исполнения бюджета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поселок Уршельский (сельское поселение) Гусь-Хрустального района Владимирской области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2022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302141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370650"/>
              </p:ext>
            </p:extLst>
          </p:nvPr>
        </p:nvGraphicFramePr>
        <p:xfrm>
          <a:off x="457200" y="1600200"/>
          <a:ext cx="8229600" cy="4876801"/>
        </p:xfrm>
        <a:graphic>
          <a:graphicData uri="http://schemas.openxmlformats.org/drawingml/2006/table">
            <a:tbl>
              <a:tblPr/>
              <a:tblGrid>
                <a:gridCol w="2362200"/>
                <a:gridCol w="2362200"/>
                <a:gridCol w="2286000"/>
                <a:gridCol w="1219200"/>
              </a:tblGrid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План 2022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(с учетом внесенных изменений)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Исполнение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% к плану на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Доходы, тыс.рублей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69 655,6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67 544,4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Расходы, тыс.рублей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76 650,9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69 532,8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 (-),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(+) , тыс.рублей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- 6 995,3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- 1 988,4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2400"/>
            <a:ext cx="7851648" cy="381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</a:rPr>
              <a:t>Выполнение  доходов по группам налогов: </a:t>
            </a:r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1937"/>
              </p:ext>
            </p:extLst>
          </p:nvPr>
        </p:nvGraphicFramePr>
        <p:xfrm>
          <a:off x="228600" y="604470"/>
          <a:ext cx="8686800" cy="6253528"/>
        </p:xfrm>
        <a:graphic>
          <a:graphicData uri="http://schemas.openxmlformats.org/drawingml/2006/table">
            <a:tbl>
              <a:tblPr/>
              <a:tblGrid>
                <a:gridCol w="3963976"/>
                <a:gridCol w="1427832"/>
                <a:gridCol w="1647496"/>
                <a:gridCol w="1647496"/>
              </a:tblGrid>
              <a:tr h="2002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статьи доходов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утверждено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тыс.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руб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тыс. руб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400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НАЛОГОВЫЕ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 НЕНАЛОГОВЫЕ ДОХОДЫ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17 460,8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15 478,8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88,6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245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Налог на доходы физических лиц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493,5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2 539,1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101,8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5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НАЛОГИ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ИМУЩЕСТВО в том числе: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2 623,4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2 676,3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5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 налог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имущество физических лиц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592,4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597,0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5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 земельный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налог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031,0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2 079,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102,4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5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ГОСУДАРСТВЕННАЯ ПОШЛИНА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8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33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6 370,9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4 290,2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67,3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ДОХОДЫ ОТ ОКАЗАНИЯ ПЛАТНЫХ УСЛУГ (РАБОТ) И КОМПЕНСАЦИИ ЗАТРАТ ГОСУДАРСТВА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5 629,6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5 629,7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3878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4 227,7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4 227,7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2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Субсидии бюджетам сельских поселений, прочие субсидии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43 220,0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43 090,9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99,7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2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Субвенции бюджетам бюджетной системы Российской Федерации 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330,5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330,5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6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Иные межбюджетные трансферты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4 878,8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4 878,8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5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ПРОЧИЕ БЕЗВОЗМЕЗДНЫЕ ПОСТУПЛЕНИЯ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184,7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184,7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0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-647,0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-647,0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5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69 655,6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67 544,4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569325" cy="60086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1800" b="1" dirty="0" smtClean="0">
              <a:latin typeface="Albertus Extra Bold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 pitchFamily="34" charset="0"/>
              </a:rPr>
              <a:t>Объем налоговых и неналоговых доходов бюджета 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 pitchFamily="34" charset="0"/>
              </a:rPr>
              <a:t>муниципального образования поселок Уршельский (сельское поселение) Гусь-Хрустального района Владимирской области в 2022 году 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 pitchFamily="34" charset="0"/>
              </a:rPr>
              <a:t>составил 15 478,8 тыс. рублей</a:t>
            </a:r>
          </a:p>
          <a:p>
            <a:pPr eaLnBrk="1" hangingPunct="1"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3995738" y="2286000"/>
            <a:ext cx="4691062" cy="433388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Налог на доходы физических лиц – </a:t>
            </a:r>
            <a:r>
              <a:rPr lang="ru-RU" dirty="0" smtClean="0"/>
              <a:t>2 539,1</a:t>
            </a:r>
            <a:endParaRPr lang="ru-RU" dirty="0"/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4005263" y="3048000"/>
            <a:ext cx="4681537" cy="457200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Налоги на имущество – </a:t>
            </a:r>
            <a:r>
              <a:rPr lang="ru-RU" dirty="0" smtClean="0"/>
              <a:t>2 676,3</a:t>
            </a:r>
            <a:endParaRPr lang="ru-RU" dirty="0"/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3995737" y="3810000"/>
            <a:ext cx="4691063" cy="381000"/>
          </a:xfrm>
          <a:prstGeom prst="flowChartAlternateProcess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Государственная </a:t>
            </a:r>
            <a:r>
              <a:rPr lang="ru-RU" dirty="0" smtClean="0"/>
              <a:t>пошлина – 37,1</a:t>
            </a:r>
            <a:endParaRPr lang="ru-RU" dirty="0"/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>
            <a:off x="3995737" y="4495801"/>
            <a:ext cx="4681537" cy="4572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Неналоговые доходы </a:t>
            </a:r>
            <a:r>
              <a:rPr lang="ru-RU" dirty="0" smtClean="0"/>
              <a:t>–</a:t>
            </a:r>
            <a:r>
              <a:rPr lang="ru-RU" dirty="0"/>
              <a:t> </a:t>
            </a:r>
            <a:r>
              <a:rPr lang="ru-RU" dirty="0" smtClean="0"/>
              <a:t>10 226,3</a:t>
            </a:r>
            <a:endParaRPr lang="ru-RU" dirty="0"/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 rot="-2455135">
            <a:off x="1097480" y="1353343"/>
            <a:ext cx="1943100" cy="5472113"/>
          </a:xfrm>
          <a:prstGeom prst="curvedRightArrow">
            <a:avLst>
              <a:gd name="adj1" fmla="val 56324"/>
              <a:gd name="adj2" fmla="val 112647"/>
              <a:gd name="adj3" fmla="val 3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dirty="0" smtClean="0"/>
              <a:t>БЕЗВОЗМЕЗДНЫЕ ПОСТУПЛЕНИЯ ОТ ДРУГИХ БЮДЖЕТОВ БЮДЖЕТНОЙ СИСТЕМЫ РОССИЙСКОЙ ФЕДЕРАЦИИ</a:t>
            </a:r>
            <a:endParaRPr lang="ru-RU" sz="2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-9233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исполнения расходов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867031"/>
              </p:ext>
            </p:extLst>
          </p:nvPr>
        </p:nvGraphicFramePr>
        <p:xfrm>
          <a:off x="609600" y="381000"/>
          <a:ext cx="8077199" cy="5729017"/>
        </p:xfrm>
        <a:graphic>
          <a:graphicData uri="http://schemas.openxmlformats.org/drawingml/2006/table">
            <a:tbl>
              <a:tblPr/>
              <a:tblGrid>
                <a:gridCol w="4038601"/>
                <a:gridCol w="1253358"/>
                <a:gridCol w="1392620"/>
                <a:gridCol w="1392620"/>
              </a:tblGrid>
              <a:tr h="26425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статьи доходов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утверждено</a:t>
                      </a:r>
                    </a:p>
                    <a:p>
                      <a:pPr marL="246380" indent="-2463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3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8 148,7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8 117,6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99,6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253,1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253,1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28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ПРАВОХРАНИТЕЛЬНАЯ ДЕЯТЕЛЬНОСТЬ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136,5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136,5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37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756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55 697,9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48 744,8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87,5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3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52 599,3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45 716,6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86,9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4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Коммунальное хозяйство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3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3 098,6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3 028,2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97,7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3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 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11 939,6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11 805,7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98,9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Культура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5 735,5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5 626,7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98,1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Другие вопросы в области культуры, кинематографии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6 204,1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6 179,0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99,6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2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440,4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440,4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12,5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12,5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Средства массовой информации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22,2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22,2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3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76 650,9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69 532,8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90,7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            </a:t>
            </a: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2209800" y="990600"/>
            <a:ext cx="6629400" cy="5562600"/>
          </a:xfrm>
          <a:solidFill>
            <a:srgbClr val="00FFFF"/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разделу </a:t>
            </a:r>
            <a:r>
              <a:rPr lang="x-none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0100 «Общегосударственные вопросы»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бюджетные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назначения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2022 году 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исполнены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сумме 8 117 566,91 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руб.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(99,6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от плана, 116,4% к уровню 2021 года).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подразделу </a:t>
            </a:r>
            <a:r>
              <a:rPr lang="x-none" sz="19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04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расходы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осуществлены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в сумме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3 956 730,24 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руб. (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99,8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% от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плана, 48,7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%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от общего объема расходов на раздел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0100)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и направлены на обеспечение деятельности администрации муниципального образования поселок Уршельский (сельское поселение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Норматив на содержание органов местного самоуправления, установленный постановлением администрации муниципального образования Гусь-Хрустальный район (муниципальный район) Владимирской области №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1367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30.12.2021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10,07%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 выполнен (по факту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5,55%).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подразделу </a:t>
            </a:r>
            <a:r>
              <a:rPr lang="ru-RU" sz="19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07 «Обеспечение проведения выборов и референдумов»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расходы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осуществлены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в сумме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356 861,96 руб.</a:t>
            </a:r>
            <a:r>
              <a:rPr lang="ru-RU" sz="19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100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% от плана,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4,4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% от общего объема расходов на раздел 0100)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и направлены на проведение выборов.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подразделу </a:t>
            </a:r>
            <a:r>
              <a:rPr lang="ru-RU" sz="19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11 «Резервные средства»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x-none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расходы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не осуществлялись.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900" i="1" dirty="0" smtClean="0">
                <a:solidFill>
                  <a:schemeClr val="bg1"/>
                </a:solidFill>
                <a:latin typeface="Times New Roman" pitchFamily="18" charset="0"/>
              </a:rPr>
              <a:t>0</a:t>
            </a:r>
            <a:endParaRPr lang="ru-RU" sz="1900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7878</TotalTime>
  <Words>1474</Words>
  <Application>Microsoft Office PowerPoint</Application>
  <PresentationFormat>Экран (4:3)</PresentationFormat>
  <Paragraphs>258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Albertus Extra Bold</vt:lpstr>
      <vt:lpstr>Arial</vt:lpstr>
      <vt:lpstr>Arial Cyr</vt:lpstr>
      <vt:lpstr>Calibri</vt:lpstr>
      <vt:lpstr>Tahoma</vt:lpstr>
      <vt:lpstr>Times New Roman</vt:lpstr>
      <vt:lpstr>Wingdings 2</vt:lpstr>
      <vt:lpstr>1_Тема Office</vt:lpstr>
      <vt:lpstr>ОТЧЕТ ОБ ИСПОЛНЕНИИ БЮДЖЕТА ЗА 2022 ГОД</vt:lpstr>
      <vt:lpstr>Информация об исполнении бюджета  за 2022 год. </vt:lpstr>
      <vt:lpstr>Реализация  утвержденных  администрацией  поселка Уршельский  (сельское поселение) Гусь-Хрустального района Владимирской области основных  направлений  бюджетной и налоговой политики в 2022 году  </vt:lpstr>
      <vt:lpstr>Показатели исполнения бюджета  муниципального образования поселок Уршельский (сельское поселение) Гусь-Хрустального района Владимирской области за 2022 год</vt:lpstr>
      <vt:lpstr>Выполнение  доходов по группам налогов: </vt:lpstr>
      <vt:lpstr>Презентация PowerPoint</vt:lpstr>
      <vt:lpstr> БЕЗВОЗМЕЗДНЫЕ ПОСТУПЛЕНИЯ ОТ ДРУГИХ БЮДЖЕТОВ БЮДЖЕТНОЙ СИСТЕМЫ РОССИЙСКОЙ ФЕДЕРАЦИИ</vt:lpstr>
      <vt:lpstr>Презентация PowerPoint</vt:lpstr>
      <vt:lpstr>                 Общегосударственные вопросы</vt:lpstr>
      <vt:lpstr>Презентация PowerPoint</vt:lpstr>
      <vt:lpstr>Национальная оборона</vt:lpstr>
      <vt:lpstr>Национальная безопасность и правоохранительная деятельность </vt:lpstr>
      <vt:lpstr>Национальная экономика</vt:lpstr>
      <vt:lpstr>Жилищное хозяйство</vt:lpstr>
      <vt:lpstr>Презентация PowerPoint</vt:lpstr>
      <vt:lpstr>Коммунальное хозяйство</vt:lpstr>
      <vt:lpstr>Благоустройство</vt:lpstr>
      <vt:lpstr>Культура, кинематография</vt:lpstr>
      <vt:lpstr>Презентация PowerPoint</vt:lpstr>
      <vt:lpstr>Презентация PowerPoint</vt:lpstr>
      <vt:lpstr>Социальная политика </vt:lpstr>
      <vt:lpstr>   ФИЗИЧЕСКАЯ КУЛЬТУРА И СПОРТ</vt:lpstr>
      <vt:lpstr>Средства массовой информации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 Борцова</dc:creator>
  <cp:lastModifiedBy>Пользователь</cp:lastModifiedBy>
  <cp:revision>564</cp:revision>
  <cp:lastPrinted>2023-02-21T08:16:19Z</cp:lastPrinted>
  <dcterms:created xsi:type="dcterms:W3CDTF">2013-10-29T06:50:47Z</dcterms:created>
  <dcterms:modified xsi:type="dcterms:W3CDTF">2023-02-21T08:58:50Z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